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83" r:id="rId7"/>
    <p:sldId id="259" r:id="rId8"/>
    <p:sldId id="284" r:id="rId9"/>
    <p:sldId id="285" r:id="rId10"/>
    <p:sldId id="286" r:id="rId11"/>
    <p:sldId id="287" r:id="rId12"/>
    <p:sldId id="263" r:id="rId1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F7599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8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D3ADFD-FB3A-45F1-B40D-32F7CA0E0E76}" type="datetime1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427CA6-8893-4359-A03B-0B35A0FA97E1}" type="datetime1">
              <a:rPr lang="fr-FR" noProof="0" smtClean="0"/>
              <a:t>25/03/2024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4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51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97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65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71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12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77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58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9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fr-FR" noProof="0">
                <a:solidFill>
                  <a:schemeClr val="tx2"/>
                </a:solidFill>
              </a:rPr>
              <a:t>Modifiez le style du titre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3" name="Espace réservé d’image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4" name="Espace réservé d’image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’image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fr-FR" noProof="0"/>
              <a:t>Exemple de Texte de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1" name="Espace réservé d’image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fr-FR" noProof="0">
                <a:solidFill>
                  <a:schemeClr val="tx2"/>
                </a:solidFill>
              </a:rPr>
              <a:t>Modifiez le style du titre</a:t>
            </a:r>
          </a:p>
        </p:txBody>
      </p:sp>
      <p:sp>
        <p:nvSpPr>
          <p:cNvPr id="6" name="Espace réservé du contenu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’image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3" name="Espace réservé d’image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1" name="Espace réservé d’image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SmartArt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 graphique SmartArt</a:t>
            </a:r>
          </a:p>
        </p:txBody>
      </p:sp>
      <p:sp>
        <p:nvSpPr>
          <p:cNvPr id="16" name="Espace réservé SmartArt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 graphique SmartArt</a:t>
            </a:r>
          </a:p>
        </p:txBody>
      </p:sp>
      <p:sp>
        <p:nvSpPr>
          <p:cNvPr id="17" name="Espace réservé SmartArt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 graphique SmartArt</a:t>
            </a:r>
          </a:p>
        </p:txBody>
      </p:sp>
      <p:sp>
        <p:nvSpPr>
          <p:cNvPr id="18" name="Espace réservé SmartArt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 graphique SmartArt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fr-FR" noProof="0"/>
              <a:t>Modifiez les styles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60" y="1409773"/>
            <a:ext cx="11460013" cy="2077613"/>
          </a:xfrm>
        </p:spPr>
        <p:txBody>
          <a:bodyPr rtlCol="0"/>
          <a:lstStyle/>
          <a:p>
            <a:pPr algn="ctr" rtl="0"/>
            <a:r>
              <a:rPr lang="fr-FR" sz="3200" b="1" dirty="0"/>
              <a:t>REUNION PUBLIQUE </a:t>
            </a:r>
            <a:br>
              <a:rPr lang="fr-FR" sz="3200" b="1" dirty="0"/>
            </a:br>
            <a:br>
              <a:rPr lang="fr-FR" sz="3200" b="1" dirty="0"/>
            </a:br>
            <a:r>
              <a:rPr lang="fr-FR" dirty="0"/>
              <a:t>Rue DE L’INDUSTRIE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8143" y="6281778"/>
            <a:ext cx="2190638" cy="468233"/>
          </a:xfrm>
        </p:spPr>
        <p:txBody>
          <a:bodyPr rtlCol="0"/>
          <a:lstStyle/>
          <a:p>
            <a:pPr algn="r" rtl="0"/>
            <a:r>
              <a:rPr lang="fr-FR" dirty="0"/>
              <a:t>26 mars 2024</a:t>
            </a:r>
          </a:p>
        </p:txBody>
      </p:sp>
      <p:pic>
        <p:nvPicPr>
          <p:cNvPr id="2" name="Picture 2" descr="Participation citoyenne | Ville de Seyssinet Pariset">
            <a:extLst>
              <a:ext uri="{FF2B5EF4-FFF2-40B4-BE49-F238E27FC236}">
                <a16:creationId xmlns:a16="http://schemas.microsoft.com/office/drawing/2014/main" id="{F2FAF096-A04C-65D5-0579-73A9C4BA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9037" y="619028"/>
            <a:ext cx="1405983" cy="7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F39895-2D5E-E409-9178-A4BE3148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117" y="3704683"/>
            <a:ext cx="6407765" cy="29223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36BCFD-01FE-4B82-A44C-F1A463F61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8"/>
          <a:stretch/>
        </p:blipFill>
        <p:spPr>
          <a:xfrm>
            <a:off x="406980" y="619028"/>
            <a:ext cx="1405983" cy="13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 anchor="b">
            <a:normAutofit/>
          </a:bodyPr>
          <a:lstStyle/>
          <a:p>
            <a:pPr rtl="0"/>
            <a:r>
              <a:rPr lang="fr-FR" dirty="0"/>
              <a:t>Ordre du jour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 anchor="ctr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sz="2000" dirty="0"/>
              <a:t>Réaménagement et sécurisation du parvis de l’école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sz="2000" dirty="0"/>
              <a:t>Mise en sens unique	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sz="2000" dirty="0"/>
              <a:t>Création d’une piste cyclable bi-</a:t>
            </a:r>
            <a:r>
              <a:rPr lang="fr-FR" sz="2000" dirty="0" err="1"/>
              <a:t>directionelle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67D21F1-BD70-A23E-6FF9-7B217BE8E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242815" y="640080"/>
            <a:ext cx="3703320" cy="5751576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5792FA-298F-8F6A-6CF1-C38D27E9FF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20" y="640080"/>
            <a:ext cx="3703320" cy="5751576"/>
          </a:xfrm>
          <a:prstGeom prst="rect">
            <a:avLst/>
          </a:prstGeom>
          <a:noFill/>
        </p:spPr>
      </p:pic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F18F8177-B8A4-86B8-C57D-FC03293C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Exemple de Texte de Pied de page</a:t>
            </a: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18BD2183-6B04-837E-28CA-4537C19F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20XX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fr-FR" smtClean="0"/>
              <a:pPr rtl="0">
                <a:spcAft>
                  <a:spcPts val="600"/>
                </a:spcAft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6588234" cy="68752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Réaménagement du parvis de l’école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9FEA0C-16D9-E718-5A34-DEAE95190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3475915" cy="1526332"/>
          </a:xfrm>
        </p:spPr>
        <p:txBody>
          <a:bodyPr/>
          <a:lstStyle/>
          <a:p>
            <a:r>
              <a:rPr lang="fr-FR" dirty="0"/>
              <a:t>Déplacement de la zone de dépose du bus</a:t>
            </a:r>
          </a:p>
          <a:p>
            <a:r>
              <a:rPr lang="fr-FR" dirty="0"/>
              <a:t>Agrandissement de l’espace piéton protégé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8C3C98-70EC-0F63-2F02-34AA22BB66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709" y="1467975"/>
            <a:ext cx="6644842" cy="2877286"/>
          </a:xfrm>
          <a:prstGeom prst="rect">
            <a:avLst/>
          </a:prstGeom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5DECEC0-AD23-B53C-73C2-6150278A0C43}"/>
              </a:ext>
            </a:extLst>
          </p:cNvPr>
          <p:cNvSpPr/>
          <p:nvPr/>
        </p:nvSpPr>
        <p:spPr>
          <a:xfrm>
            <a:off x="8850991" y="2756873"/>
            <a:ext cx="1243173" cy="949956"/>
          </a:xfrm>
          <a:custGeom>
            <a:avLst/>
            <a:gdLst>
              <a:gd name="connsiteX0" fmla="*/ 1007706 w 1894114"/>
              <a:gd name="connsiteY0" fmla="*/ 1558213 h 1558213"/>
              <a:gd name="connsiteX1" fmla="*/ 1894114 w 1894114"/>
              <a:gd name="connsiteY1" fmla="*/ 475862 h 1558213"/>
              <a:gd name="connsiteX2" fmla="*/ 457200 w 1894114"/>
              <a:gd name="connsiteY2" fmla="*/ 0 h 1558213"/>
              <a:gd name="connsiteX3" fmla="*/ 279918 w 1894114"/>
              <a:gd name="connsiteY3" fmla="*/ 18662 h 1558213"/>
              <a:gd name="connsiteX4" fmla="*/ 615820 w 1894114"/>
              <a:gd name="connsiteY4" fmla="*/ 289249 h 1558213"/>
              <a:gd name="connsiteX5" fmla="*/ 0 w 1894114"/>
              <a:gd name="connsiteY5" fmla="*/ 326572 h 1558213"/>
              <a:gd name="connsiteX6" fmla="*/ 1007706 w 1894114"/>
              <a:gd name="connsiteY6" fmla="*/ 1558213 h 15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114" h="1558213">
                <a:moveTo>
                  <a:pt x="1007706" y="1558213"/>
                </a:moveTo>
                <a:lnTo>
                  <a:pt x="1894114" y="475862"/>
                </a:lnTo>
                <a:lnTo>
                  <a:pt x="457200" y="0"/>
                </a:lnTo>
                <a:lnTo>
                  <a:pt x="279918" y="18662"/>
                </a:lnTo>
                <a:lnTo>
                  <a:pt x="615820" y="289249"/>
                </a:lnTo>
                <a:lnTo>
                  <a:pt x="0" y="326572"/>
                </a:lnTo>
                <a:lnTo>
                  <a:pt x="1007706" y="1558213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082DE6E2-EE9B-C55E-A9DD-A803D85A69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269" y="2934399"/>
            <a:ext cx="506009" cy="47001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DD8828-1E2C-5276-6321-F40BB1AEB1F0}"/>
              </a:ext>
            </a:extLst>
          </p:cNvPr>
          <p:cNvGrpSpPr/>
          <p:nvPr/>
        </p:nvGrpSpPr>
        <p:grpSpPr>
          <a:xfrm>
            <a:off x="136296" y="4615727"/>
            <a:ext cx="5673815" cy="2020282"/>
            <a:chOff x="5004211" y="1179286"/>
            <a:chExt cx="7042495" cy="289308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9D4102F-3D95-5A69-D925-32F31F143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211" y="1179286"/>
              <a:ext cx="7042495" cy="2893085"/>
            </a:xfrm>
            <a:prstGeom prst="rect">
              <a:avLst/>
            </a:prstGeom>
          </p:spPr>
        </p:pic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2491D8F9-6D0C-DE88-141D-5D29233BDA88}"/>
                </a:ext>
              </a:extLst>
            </p:cNvPr>
            <p:cNvSpPr/>
            <p:nvPr/>
          </p:nvSpPr>
          <p:spPr>
            <a:xfrm>
              <a:off x="7035800" y="2051050"/>
              <a:ext cx="1746250" cy="355600"/>
            </a:xfrm>
            <a:custGeom>
              <a:avLst/>
              <a:gdLst>
                <a:gd name="connsiteX0" fmla="*/ 0 w 1746250"/>
                <a:gd name="connsiteY0" fmla="*/ 0 h 355600"/>
                <a:gd name="connsiteX1" fmla="*/ 641350 w 1746250"/>
                <a:gd name="connsiteY1" fmla="*/ 31750 h 355600"/>
                <a:gd name="connsiteX2" fmla="*/ 1746250 w 1746250"/>
                <a:gd name="connsiteY2" fmla="*/ 196850 h 355600"/>
                <a:gd name="connsiteX3" fmla="*/ 1733550 w 1746250"/>
                <a:gd name="connsiteY3" fmla="*/ 355600 h 355600"/>
                <a:gd name="connsiteX4" fmla="*/ 673100 w 1746250"/>
                <a:gd name="connsiteY4" fmla="*/ 342900 h 355600"/>
                <a:gd name="connsiteX5" fmla="*/ 323850 w 1746250"/>
                <a:gd name="connsiteY5" fmla="*/ 241300 h 355600"/>
                <a:gd name="connsiteX6" fmla="*/ 0 w 1746250"/>
                <a:gd name="connsiteY6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6250" h="355600">
                  <a:moveTo>
                    <a:pt x="0" y="0"/>
                  </a:moveTo>
                  <a:lnTo>
                    <a:pt x="641350" y="31750"/>
                  </a:lnTo>
                  <a:lnTo>
                    <a:pt x="1746250" y="196850"/>
                  </a:lnTo>
                  <a:lnTo>
                    <a:pt x="1733550" y="355600"/>
                  </a:lnTo>
                  <a:lnTo>
                    <a:pt x="673100" y="342900"/>
                  </a:lnTo>
                  <a:lnTo>
                    <a:pt x="323850" y="24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8CB117-FAFC-13CD-F292-9DD9F7169AC3}"/>
                </a:ext>
              </a:extLst>
            </p:cNvPr>
            <p:cNvSpPr/>
            <p:nvPr/>
          </p:nvSpPr>
          <p:spPr>
            <a:xfrm>
              <a:off x="9753600" y="2308860"/>
              <a:ext cx="944880" cy="17526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0446692-4799-BC46-57B3-74C11A1392B2}"/>
              </a:ext>
            </a:extLst>
          </p:cNvPr>
          <p:cNvCxnSpPr>
            <a:cxnSpLocks/>
          </p:cNvCxnSpPr>
          <p:nvPr/>
        </p:nvCxnSpPr>
        <p:spPr>
          <a:xfrm>
            <a:off x="9116692" y="5450730"/>
            <a:ext cx="55432" cy="3786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96AC75-C769-4D86-E5C4-DFBA0B608311}"/>
              </a:ext>
            </a:extLst>
          </p:cNvPr>
          <p:cNvCxnSpPr>
            <a:cxnSpLocks/>
          </p:cNvCxnSpPr>
          <p:nvPr/>
        </p:nvCxnSpPr>
        <p:spPr>
          <a:xfrm>
            <a:off x="8796419" y="5450730"/>
            <a:ext cx="905386" cy="339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5B413C4E-341D-8F38-B3D9-2F263BE68A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102" y="5623107"/>
            <a:ext cx="203250" cy="18650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34B79EB-CF57-9D30-9B78-B9C9D35E6A4E}"/>
              </a:ext>
            </a:extLst>
          </p:cNvPr>
          <p:cNvGrpSpPr/>
          <p:nvPr/>
        </p:nvGrpSpPr>
        <p:grpSpPr>
          <a:xfrm>
            <a:off x="6592845" y="4431449"/>
            <a:ext cx="4855234" cy="2426551"/>
            <a:chOff x="3410857" y="1019175"/>
            <a:chExt cx="8108043" cy="540028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24CEDEC0-B40B-BCB1-39A5-C9F38BF5D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0857" y="1019175"/>
              <a:ext cx="8108043" cy="5400285"/>
            </a:xfrm>
            <a:prstGeom prst="rect">
              <a:avLst/>
            </a:prstGeom>
          </p:spPr>
        </p:pic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8E4A4B9-96FB-3747-C550-85B60D62F794}"/>
                </a:ext>
              </a:extLst>
            </p:cNvPr>
            <p:cNvSpPr/>
            <p:nvPr/>
          </p:nvSpPr>
          <p:spPr>
            <a:xfrm>
              <a:off x="7501812" y="4096139"/>
              <a:ext cx="1371600" cy="625151"/>
            </a:xfrm>
            <a:custGeom>
              <a:avLst/>
              <a:gdLst>
                <a:gd name="connsiteX0" fmla="*/ 569168 w 1371600"/>
                <a:gd name="connsiteY0" fmla="*/ 625151 h 625151"/>
                <a:gd name="connsiteX1" fmla="*/ 569168 w 1371600"/>
                <a:gd name="connsiteY1" fmla="*/ 625151 h 625151"/>
                <a:gd name="connsiteX2" fmla="*/ 1371600 w 1371600"/>
                <a:gd name="connsiteY2" fmla="*/ 559837 h 625151"/>
                <a:gd name="connsiteX3" fmla="*/ 485192 w 1371600"/>
                <a:gd name="connsiteY3" fmla="*/ 0 h 625151"/>
                <a:gd name="connsiteX4" fmla="*/ 0 w 1371600"/>
                <a:gd name="connsiteY4" fmla="*/ 0 h 625151"/>
                <a:gd name="connsiteX5" fmla="*/ 569168 w 1371600"/>
                <a:gd name="connsiteY5" fmla="*/ 625151 h 62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" h="625151">
                  <a:moveTo>
                    <a:pt x="569168" y="625151"/>
                  </a:moveTo>
                  <a:lnTo>
                    <a:pt x="569168" y="625151"/>
                  </a:lnTo>
                  <a:lnTo>
                    <a:pt x="1371600" y="559837"/>
                  </a:lnTo>
                  <a:lnTo>
                    <a:pt x="485192" y="0"/>
                  </a:lnTo>
                  <a:lnTo>
                    <a:pt x="0" y="0"/>
                  </a:lnTo>
                  <a:lnTo>
                    <a:pt x="569168" y="625151"/>
                  </a:lnTo>
                  <a:close/>
                </a:path>
              </a:pathLst>
            </a:custGeom>
            <a:solidFill>
              <a:srgbClr val="2F7599"/>
            </a:solidFill>
            <a:ln>
              <a:solidFill>
                <a:srgbClr val="2F75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DE8F955-E752-1EEF-3957-D3D69C506862}"/>
                </a:ext>
              </a:extLst>
            </p:cNvPr>
            <p:cNvCxnSpPr>
              <a:cxnSpLocks/>
              <a:stCxn id="21" idx="3"/>
              <a:endCxn id="21" idx="0"/>
            </p:cNvCxnSpPr>
            <p:nvPr/>
          </p:nvCxnSpPr>
          <p:spPr>
            <a:xfrm>
              <a:off x="7987004" y="4096139"/>
              <a:ext cx="83976" cy="62515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57D3E51E-23F6-E444-3DDA-638B93C9D90B}"/>
                </a:ext>
              </a:extLst>
            </p:cNvPr>
            <p:cNvCxnSpPr>
              <a:cxnSpLocks/>
              <a:stCxn id="21" idx="4"/>
              <a:endCxn id="21" idx="2"/>
            </p:cNvCxnSpPr>
            <p:nvPr/>
          </p:nvCxnSpPr>
          <p:spPr>
            <a:xfrm>
              <a:off x="7501812" y="4096139"/>
              <a:ext cx="1371600" cy="5598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FC60D4D-FAA0-A2F8-60B1-A9783A16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880" y="4380723"/>
              <a:ext cx="307910" cy="307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31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8297765" cy="68752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Réaménagement du parvis de l’école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9FEA0C-16D9-E718-5A34-DEAE95190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39" y="1437334"/>
            <a:ext cx="7939956" cy="443434"/>
          </a:xfrm>
        </p:spPr>
        <p:txBody>
          <a:bodyPr/>
          <a:lstStyle/>
          <a:p>
            <a:r>
              <a:rPr lang="fr-FR" dirty="0"/>
              <a:t>Retours du sondage Parents - Enseignants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4A7DCE-6A1A-936D-3B7E-E6956E77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2" y="2021999"/>
            <a:ext cx="5968898" cy="39161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2EF9B3B-A385-C5EA-4731-FC5560BD2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184" y="2757702"/>
            <a:ext cx="4721193" cy="17443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250DB01-E17B-EF44-5D5C-EF875F516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306" y="2521112"/>
            <a:ext cx="1460906" cy="12764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44FCB07-9451-6839-D93B-B1519B631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306" y="4502021"/>
            <a:ext cx="1460906" cy="12764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E275326-0DCD-A704-B11A-15E9C8474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904" y="4534535"/>
            <a:ext cx="1460906" cy="127644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799ADC2-FC27-DE61-48DC-A087031A069E}"/>
              </a:ext>
            </a:extLst>
          </p:cNvPr>
          <p:cNvSpPr txBox="1"/>
          <p:nvPr/>
        </p:nvSpPr>
        <p:spPr>
          <a:xfrm>
            <a:off x="4068714" y="22558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Parents</a:t>
            </a:r>
            <a:r>
              <a:rPr lang="fr-FR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EBDD1CD-B95B-F3FD-A267-512638668A01}"/>
              </a:ext>
            </a:extLst>
          </p:cNvPr>
          <p:cNvSpPr txBox="1"/>
          <p:nvPr/>
        </p:nvSpPr>
        <p:spPr>
          <a:xfrm>
            <a:off x="5478011" y="2336459"/>
            <a:ext cx="105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Enseignants</a:t>
            </a:r>
            <a:endParaRPr lang="fr-FR" sz="16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919C0D0-56B0-89E5-9566-D3A60F52655E}"/>
              </a:ext>
            </a:extLst>
          </p:cNvPr>
          <p:cNvSpPr txBox="1"/>
          <p:nvPr/>
        </p:nvSpPr>
        <p:spPr>
          <a:xfrm>
            <a:off x="10442960" y="5770286"/>
            <a:ext cx="105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Enseignants</a:t>
            </a:r>
            <a:endParaRPr lang="fr-FR" sz="1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C56E97-8CAA-F54D-63FA-5B2B8A1DC313}"/>
              </a:ext>
            </a:extLst>
          </p:cNvPr>
          <p:cNvSpPr txBox="1"/>
          <p:nvPr/>
        </p:nvSpPr>
        <p:spPr>
          <a:xfrm>
            <a:off x="10511368" y="29746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Parents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13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6588234" cy="68752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Mise à Sens unique de la </a:t>
            </a:r>
            <a:r>
              <a:rPr lang="fr-FR" dirty="0" err="1"/>
              <a:t>RUe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9FEA0C-16D9-E718-5A34-DEAE95190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26" y="1403095"/>
            <a:ext cx="7582147" cy="1654027"/>
          </a:xfrm>
        </p:spPr>
        <p:txBody>
          <a:bodyPr>
            <a:normAutofit/>
          </a:bodyPr>
          <a:lstStyle/>
          <a:p>
            <a:r>
              <a:rPr lang="fr-FR" dirty="0"/>
              <a:t>Choix du sens de circulation Sud =&gt; Nord car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fois plus de circulation dans ce sens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Sens de trajet bus scolaire et collecte ordure ménagère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0446692-4799-BC46-57B3-74C11A1392B2}"/>
              </a:ext>
            </a:extLst>
          </p:cNvPr>
          <p:cNvCxnSpPr>
            <a:cxnSpLocks/>
          </p:cNvCxnSpPr>
          <p:nvPr/>
        </p:nvCxnSpPr>
        <p:spPr>
          <a:xfrm>
            <a:off x="9116692" y="5450730"/>
            <a:ext cx="55432" cy="3786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96AC75-C769-4D86-E5C4-DFBA0B608311}"/>
              </a:ext>
            </a:extLst>
          </p:cNvPr>
          <p:cNvCxnSpPr>
            <a:cxnSpLocks/>
          </p:cNvCxnSpPr>
          <p:nvPr/>
        </p:nvCxnSpPr>
        <p:spPr>
          <a:xfrm>
            <a:off x="8796419" y="5450730"/>
            <a:ext cx="905386" cy="339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988C5543-E8CD-BBE6-01D0-CB0B67386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825" y="678766"/>
            <a:ext cx="3575300" cy="315111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EA06021-E00F-BE48-7943-F22BFACEF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200" y="3216955"/>
            <a:ext cx="5924588" cy="3503328"/>
          </a:xfrm>
          <a:prstGeom prst="rect">
            <a:avLst/>
          </a:prstGeom>
        </p:spPr>
      </p:pic>
      <p:sp>
        <p:nvSpPr>
          <p:cNvPr id="30" name="Espace réservé du contenu 5">
            <a:extLst>
              <a:ext uri="{FF2B5EF4-FFF2-40B4-BE49-F238E27FC236}">
                <a16:creationId xmlns:a16="http://schemas.microsoft.com/office/drawing/2014/main" id="{6DFA8D86-9631-CB90-0F45-2CB77C24A75F}"/>
              </a:ext>
            </a:extLst>
          </p:cNvPr>
          <p:cNvSpPr txBox="1">
            <a:spLocks/>
          </p:cNvSpPr>
          <p:nvPr/>
        </p:nvSpPr>
        <p:spPr>
          <a:xfrm>
            <a:off x="8553921" y="4602944"/>
            <a:ext cx="3255550" cy="11868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Pas de report de circulation dans le sens Sud =&gt; Nord sur les voies parallèles</a:t>
            </a:r>
          </a:p>
        </p:txBody>
      </p:sp>
      <p:sp>
        <p:nvSpPr>
          <p:cNvPr id="31" name="Espace réservé du contenu 5">
            <a:extLst>
              <a:ext uri="{FF2B5EF4-FFF2-40B4-BE49-F238E27FC236}">
                <a16:creationId xmlns:a16="http://schemas.microsoft.com/office/drawing/2014/main" id="{2E75D7BB-FA4C-4F44-EC3E-2750CE3CBE3D}"/>
              </a:ext>
            </a:extLst>
          </p:cNvPr>
          <p:cNvSpPr txBox="1">
            <a:spLocks/>
          </p:cNvSpPr>
          <p:nvPr/>
        </p:nvSpPr>
        <p:spPr>
          <a:xfrm>
            <a:off x="315179" y="4602944"/>
            <a:ext cx="6164166" cy="118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 bilan </a:t>
            </a:r>
          </a:p>
          <a:p>
            <a:r>
              <a:rPr lang="fr-FR" dirty="0"/>
              <a:t>Sur 1 Semaine :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2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8297765" cy="68752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Mise a sens unique de la rue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9FEA0C-16D9-E718-5A34-DEAE95190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18253"/>
            <a:ext cx="7939956" cy="443434"/>
          </a:xfrm>
        </p:spPr>
        <p:txBody>
          <a:bodyPr/>
          <a:lstStyle/>
          <a:p>
            <a:r>
              <a:rPr lang="fr-FR" dirty="0"/>
              <a:t>Retours du sondage Parents - Enseignants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E8BDEB-4B1D-1B45-B56F-27F29693A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55" y="2073349"/>
            <a:ext cx="5906006" cy="40539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5B2EF4-405C-F56F-DB57-1A4F8CE7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581" y="2926820"/>
            <a:ext cx="4667445" cy="17414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D303E88-9FBE-5A69-70EE-41F63FA33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217" y="2661071"/>
            <a:ext cx="1460906" cy="12764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12287D8-3604-2487-D3E7-98B0C6FD3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707" y="4769560"/>
            <a:ext cx="1460906" cy="127644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1910C25-91A3-021F-7106-5FD65C46357A}"/>
              </a:ext>
            </a:extLst>
          </p:cNvPr>
          <p:cNvSpPr txBox="1"/>
          <p:nvPr/>
        </p:nvSpPr>
        <p:spPr>
          <a:xfrm>
            <a:off x="4376625" y="23705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Parents</a:t>
            </a:r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07053A-AEA4-85E3-C768-659B8309F656}"/>
              </a:ext>
            </a:extLst>
          </p:cNvPr>
          <p:cNvSpPr txBox="1"/>
          <p:nvPr/>
        </p:nvSpPr>
        <p:spPr>
          <a:xfrm>
            <a:off x="5785922" y="2451154"/>
            <a:ext cx="105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Enseignants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7274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7193596" cy="68752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Création d’une piste cyclable bi-di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9FEA0C-16D9-E718-5A34-DEAE95190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26" y="1403095"/>
            <a:ext cx="7582147" cy="1654027"/>
          </a:xfrm>
        </p:spPr>
        <p:txBody>
          <a:bodyPr>
            <a:normAutofit/>
          </a:bodyPr>
          <a:lstStyle/>
          <a:p>
            <a:r>
              <a:rPr lang="fr-FR" dirty="0"/>
              <a:t>Piste cyclable 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dirty="0"/>
              <a:t>Permettant de circuler dans les deux sens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dirty="0"/>
              <a:t>Coté droit de route pour faciliter l’accès à l’école et pénaliser le moins le stationnement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0446692-4799-BC46-57B3-74C11A1392B2}"/>
              </a:ext>
            </a:extLst>
          </p:cNvPr>
          <p:cNvCxnSpPr>
            <a:cxnSpLocks/>
          </p:cNvCxnSpPr>
          <p:nvPr/>
        </p:nvCxnSpPr>
        <p:spPr>
          <a:xfrm>
            <a:off x="9116692" y="5450730"/>
            <a:ext cx="55432" cy="3786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96AC75-C769-4D86-E5C4-DFBA0B608311}"/>
              </a:ext>
            </a:extLst>
          </p:cNvPr>
          <p:cNvCxnSpPr>
            <a:cxnSpLocks/>
          </p:cNvCxnSpPr>
          <p:nvPr/>
        </p:nvCxnSpPr>
        <p:spPr>
          <a:xfrm>
            <a:off x="8796419" y="5450730"/>
            <a:ext cx="905386" cy="339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0AA14D2-64A2-FEAD-7B00-B9515E6AD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788" y="878955"/>
            <a:ext cx="3726518" cy="2697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BB3E2A-2377-E8DE-0DD3-B8C0E9ABF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35" y="3576680"/>
            <a:ext cx="4333875" cy="2019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21CEAE-3929-2752-892F-40879E7EB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43" y="2970527"/>
            <a:ext cx="4267200" cy="20383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1BFA90-38C1-79E1-B418-6146DB7D5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18" y="5029200"/>
            <a:ext cx="4210050" cy="1828800"/>
          </a:xfrm>
          <a:prstGeom prst="rect">
            <a:avLst/>
          </a:prstGeom>
        </p:spPr>
      </p:pic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65DF6AF6-100F-EC94-1181-F763C2D177AE}"/>
              </a:ext>
            </a:extLst>
          </p:cNvPr>
          <p:cNvSpPr txBox="1">
            <a:spLocks/>
          </p:cNvSpPr>
          <p:nvPr/>
        </p:nvSpPr>
        <p:spPr>
          <a:xfrm>
            <a:off x="7903955" y="5640061"/>
            <a:ext cx="4008858" cy="11868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Globalement une piste empruntée avec encore des circulations en dehors</a:t>
            </a:r>
          </a:p>
        </p:txBody>
      </p:sp>
    </p:spTree>
    <p:extLst>
      <p:ext uri="{BB962C8B-B14F-4D97-AF65-F5344CB8AC3E}">
        <p14:creationId xmlns:p14="http://schemas.microsoft.com/office/powerpoint/2010/main" val="162850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8297765" cy="68752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Création d’une piste cyclable bi-di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9FEA0C-16D9-E718-5A34-DEAE95190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18253"/>
            <a:ext cx="7939956" cy="443434"/>
          </a:xfrm>
        </p:spPr>
        <p:txBody>
          <a:bodyPr/>
          <a:lstStyle/>
          <a:p>
            <a:r>
              <a:rPr lang="fr-FR" dirty="0"/>
              <a:t>Retours du sondage Parents - Enseignants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6BE890-B2A4-7057-DB46-13E9DFACF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4" y="1958050"/>
            <a:ext cx="5438025" cy="44658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AD1151-7D15-C7E7-0DBA-96E2B3AE0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580" y="2363688"/>
            <a:ext cx="5438026" cy="1827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77320F-1FF3-8F26-9ED4-97DFF1CBC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396" y="4944670"/>
            <a:ext cx="1669207" cy="15756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107D7D-A302-5479-1507-C616714D1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884" y="4167655"/>
            <a:ext cx="1604282" cy="137509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3923147-8FE4-EF2D-1825-5C66FD71F88C}"/>
              </a:ext>
            </a:extLst>
          </p:cNvPr>
          <p:cNvSpPr txBox="1"/>
          <p:nvPr/>
        </p:nvSpPr>
        <p:spPr>
          <a:xfrm>
            <a:off x="4170613" y="48483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Parents</a:t>
            </a:r>
            <a:r>
              <a:rPr lang="fr-FR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A3B7F1-D94F-4838-B674-A84D083EA289}"/>
              </a:ext>
            </a:extLst>
          </p:cNvPr>
          <p:cNvSpPr txBox="1"/>
          <p:nvPr/>
        </p:nvSpPr>
        <p:spPr>
          <a:xfrm>
            <a:off x="5579910" y="4928887"/>
            <a:ext cx="105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Enseignants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D967F27-092E-D31D-CEF3-F2B51254A2CB}"/>
              </a:ext>
            </a:extLst>
          </p:cNvPr>
          <p:cNvSpPr txBox="1"/>
          <p:nvPr/>
        </p:nvSpPr>
        <p:spPr>
          <a:xfrm>
            <a:off x="10083332" y="5449911"/>
            <a:ext cx="105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Enseignants</a:t>
            </a: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13FA098-6D95-DEB2-37EB-CFB218545D8C}"/>
              </a:ext>
            </a:extLst>
          </p:cNvPr>
          <p:cNvSpPr txBox="1"/>
          <p:nvPr/>
        </p:nvSpPr>
        <p:spPr>
          <a:xfrm>
            <a:off x="10101100" y="255630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Parents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52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5" y="1239051"/>
            <a:ext cx="3568661" cy="1188720"/>
          </a:xfrm>
        </p:spPr>
        <p:txBody>
          <a:bodyPr rtlCol="0"/>
          <a:lstStyle/>
          <a:p>
            <a:pPr algn="ctr" rtl="0"/>
            <a:r>
              <a:rPr lang="fr-FR" dirty="0"/>
              <a:t>Merci a tous !</a:t>
            </a:r>
          </a:p>
        </p:txBody>
      </p:sp>
      <p:pic>
        <p:nvPicPr>
          <p:cNvPr id="13" name="Picture 2" descr="Participation citoyenne | Ville de Seyssinet Pariset">
            <a:extLst>
              <a:ext uri="{FF2B5EF4-FFF2-40B4-BE49-F238E27FC236}">
                <a16:creationId xmlns:a16="http://schemas.microsoft.com/office/drawing/2014/main" id="{F1DB65A4-89B8-AB4D-960A-4ACEB3F1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708" y="5437126"/>
            <a:ext cx="1773123" cy="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E9EB45-EB19-EFEA-DDF6-1BA1C8EE0D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613" y="411060"/>
            <a:ext cx="5792481" cy="64134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EB78CB-DD16-4249-83A4-3CE872A761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8"/>
          <a:stretch/>
        </p:blipFill>
        <p:spPr>
          <a:xfrm>
            <a:off x="1242912" y="2936256"/>
            <a:ext cx="2037184" cy="19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450_TF45205285_Win32" id="{07460C26-B775-4AAC-9AF9-DBAA5388D934}" vid="{EE0219E7-8B0B-4F11-A7E3-5A7D7CC7FB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333985-6DEC-4BB6-B360-FFFEFA02249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« Dividende »</Template>
  <TotalTime>243</TotalTime>
  <Words>217</Words>
  <Application>Microsoft Office PowerPoint</Application>
  <PresentationFormat>Grand écran</PresentationFormat>
  <Paragraphs>58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 2</vt:lpstr>
      <vt:lpstr>DividendVTI</vt:lpstr>
      <vt:lpstr>REUNION PUBLIQUE   Rue DE L’INDUSTRIE</vt:lpstr>
      <vt:lpstr>Ordre du jour </vt:lpstr>
      <vt:lpstr>Réaménagement du parvis de l’école</vt:lpstr>
      <vt:lpstr>Réaménagement du parvis de l’école</vt:lpstr>
      <vt:lpstr>Mise à Sens unique de la RUe</vt:lpstr>
      <vt:lpstr>Mise a sens unique de la rue</vt:lpstr>
      <vt:lpstr>Création d’une piste cyclable bi-di</vt:lpstr>
      <vt:lpstr>Création d’une piste cyclable bi-di</vt:lpstr>
      <vt:lpstr>Merci a tous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PUBLIQUE   AMENAGEMENTS DE  VOIRIE – Rue de Cartale</dc:title>
  <dc:creator>Pierrick CUIGNON</dc:creator>
  <cp:lastModifiedBy>Pierrick CUIGNON</cp:lastModifiedBy>
  <cp:revision>55</cp:revision>
  <dcterms:created xsi:type="dcterms:W3CDTF">2023-11-02T13:47:32Z</dcterms:created>
  <dcterms:modified xsi:type="dcterms:W3CDTF">2024-03-25T14:38:29Z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