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2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83" r:id="rId7"/>
    <p:sldId id="259" r:id="rId8"/>
    <p:sldId id="284" r:id="rId9"/>
    <p:sldId id="285" r:id="rId10"/>
    <p:sldId id="286" r:id="rId11"/>
    <p:sldId id="287" r:id="rId12"/>
    <p:sldId id="263" r:id="rId13"/>
  </p:sldIdLst>
  <p:sldSz cx="12192000" cy="6858000"/>
  <p:notesSz cx="6858000" cy="9144000"/>
  <p:defaultTextStyle>
    <a:defPPr rtl="0"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2F7599"/>
    <a:srgbClr val="4653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98" autoAdjust="0"/>
  </p:normalViewPr>
  <p:slideViewPr>
    <p:cSldViewPr snapToGrid="0" showGuides="1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5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CF1A4F8C-E918-4AA2-B7D6-8BA3DF09F0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6F2EAE0-7046-43A4-A1B0-62E783DBF3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BD3ADFD-FB3A-45F1-B40D-32F7CA0E0E76}" type="datetime1">
              <a:rPr lang="fr-FR" smtClean="0"/>
              <a:t>25/03/2024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BA7D107-515E-4AFF-A175-895B266E35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022CA95-5884-4688-8B0C-37914EB108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2490F62-96B5-44BE-A8A5-3DEBC6A2B6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2205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1427CA6-8893-4359-A03B-0B35A0FA97E1}" type="datetime1">
              <a:rPr lang="fr-FR" noProof="0" smtClean="0"/>
              <a:t>25/03/2024</a:t>
            </a:fld>
            <a:endParaRPr lang="fr-FR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63359F2-43EF-4812-9DC0-98C0B1A40681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701116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5442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5518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7976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652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710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3129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2778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15813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63359F2-43EF-4812-9DC0-98C0B1A4068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979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31937252-EACE-4232-855F-5C47E3F8B0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704088"/>
            <a:ext cx="10993549" cy="1499616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3507450D-E801-41C1-9FD7-923530A06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fr-FR" noProof="0"/>
              <a:t>Modifiez le style des sous-titres du masque</a:t>
            </a:r>
          </a:p>
        </p:txBody>
      </p:sp>
      <p:sp>
        <p:nvSpPr>
          <p:cNvPr id="25" name="Espace réservé d’image 24">
            <a:extLst>
              <a:ext uri="{FF2B5EF4-FFF2-40B4-BE49-F238E27FC236}">
                <a16:creationId xmlns:a16="http://schemas.microsoft.com/office/drawing/2014/main" id="{CBA6DBC1-39A1-48A6-8B81-3CD966D06E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3081528"/>
            <a:ext cx="11265408" cy="331012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425283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ésum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7E7D0488-B202-4F7B-9F3C-5F3540449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986411"/>
            <a:ext cx="3568661" cy="1872388"/>
          </a:xfrm>
        </p:spPr>
        <p:txBody>
          <a:bodyPr rtlCol="0" anchor="ctr"/>
          <a:lstStyle/>
          <a:p>
            <a:pPr algn="r" rtl="0"/>
            <a:r>
              <a:rPr lang="fr-FR" noProof="0">
                <a:solidFill>
                  <a:schemeClr val="tx2"/>
                </a:solidFill>
              </a:rPr>
              <a:t>Modifiez le style du titre</a:t>
            </a:r>
          </a:p>
        </p:txBody>
      </p:sp>
      <p:sp>
        <p:nvSpPr>
          <p:cNvPr id="12" name="Espace réservé d’image 11">
            <a:extLst>
              <a:ext uri="{FF2B5EF4-FFF2-40B4-BE49-F238E27FC236}">
                <a16:creationId xmlns:a16="http://schemas.microsoft.com/office/drawing/2014/main" id="{5972A87D-479C-4157-A7C5-33D8FC7B29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13" name="Espace réservé d’image 11">
            <a:extLst>
              <a:ext uri="{FF2B5EF4-FFF2-40B4-BE49-F238E27FC236}">
                <a16:creationId xmlns:a16="http://schemas.microsoft.com/office/drawing/2014/main" id="{78EE581A-A98D-4A1B-B826-3C60801D66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52800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14" name="Espace réservé d’image 11">
            <a:extLst>
              <a:ext uri="{FF2B5EF4-FFF2-40B4-BE49-F238E27FC236}">
                <a16:creationId xmlns:a16="http://schemas.microsoft.com/office/drawing/2014/main" id="{16AE88BE-E502-4D34-AAE9-6EE48F1ACE2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57544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16" name="Espace réservé d’image 11">
            <a:extLst>
              <a:ext uri="{FF2B5EF4-FFF2-40B4-BE49-F238E27FC236}">
                <a16:creationId xmlns:a16="http://schemas.microsoft.com/office/drawing/2014/main" id="{9FD0C6B3-E0D9-4177-8079-178D1B0F53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62288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53AD8A25-150B-42DF-B6CC-FB1E5225D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0392" y="3956050"/>
            <a:ext cx="7225075" cy="1902749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Exemple de Texte de Pied de page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20XX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506992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rme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0F9CA6-0CB1-4A9E-96E4-67800B107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05826FB8-73AC-4F8B-BD9C-B5E87FC9C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D0F196A1-2430-4797-B656-A38302FAF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6" y="702156"/>
            <a:ext cx="3568661" cy="1188720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7AE5FA5-AF50-4B00-8E20-1B20A667A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06" y="2340864"/>
            <a:ext cx="3568661" cy="3634486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Exemple de Texte de Pied de page</a:t>
            </a:r>
          </a:p>
        </p:txBody>
      </p:sp>
      <p:sp>
        <p:nvSpPr>
          <p:cNvPr id="13" name="Espace réservé d’image 12">
            <a:extLst>
              <a:ext uri="{FF2B5EF4-FFF2-40B4-BE49-F238E27FC236}">
                <a16:creationId xmlns:a16="http://schemas.microsoft.com/office/drawing/2014/main" id="{83237575-909D-45C0-B594-0B7A40F04B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57344" y="0"/>
            <a:ext cx="7534656" cy="68580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20XX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982254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</a:t>
            </a:r>
          </a:p>
        </p:txBody>
      </p:sp>
    </p:spTree>
    <p:extLst>
      <p:ext uri="{BB962C8B-B14F-4D97-AF65-F5344CB8AC3E}">
        <p14:creationId xmlns:p14="http://schemas.microsoft.com/office/powerpoint/2010/main" val="2908439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581193" y="2228003"/>
            <a:ext cx="5194767" cy="3633047"/>
          </a:xfrm>
        </p:spPr>
        <p:txBody>
          <a:bodyPr rtlCol="0">
            <a:normAutofit/>
          </a:bodyPr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416039" y="2228003"/>
            <a:ext cx="5194769" cy="3633047"/>
          </a:xfrm>
        </p:spPr>
        <p:txBody>
          <a:bodyPr rtlCol="0">
            <a:normAutofit/>
          </a:bodyPr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Exemple de Texte de Pied de page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20XX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967918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Exemple de Texte de Pied de page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20XX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307898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900928" y="1179829"/>
            <a:ext cx="6650991" cy="4658216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 rtlCol="0"/>
          <a:lstStyle/>
          <a:p>
            <a:pPr rtl="0"/>
            <a:r>
              <a:rPr lang="fr-FR" noProof="0"/>
              <a:t>Exemple de Texte de Pied de page</a:t>
            </a: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 rtlCol="0"/>
          <a:lstStyle/>
          <a:p>
            <a:pPr rtl="0"/>
            <a:r>
              <a:rPr lang="fr-FR" noProof="0"/>
              <a:t>20XX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15928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’image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47817" y="641350"/>
            <a:ext cx="11290859" cy="365124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581192" y="5260127"/>
            <a:ext cx="11029617" cy="998148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r>
              <a:rPr lang="fr-FR" noProof="0"/>
              <a:t>Exemple de Texte de Pied de page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20XX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716506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dre du j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6926BD44-2224-46FF-A4E7-9C9FFE197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5"/>
            <a:ext cx="3424138" cy="1500131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28249B4-F572-49E8-9B53-CB4E629EB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414788"/>
            <a:ext cx="3424138" cy="3975776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0" name="Espace réservé d’image 9">
            <a:extLst>
              <a:ext uri="{FF2B5EF4-FFF2-40B4-BE49-F238E27FC236}">
                <a16:creationId xmlns:a16="http://schemas.microsoft.com/office/drawing/2014/main" id="{06C12940-675F-4BDC-8733-71FEBC2FDC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2815" y="640080"/>
            <a:ext cx="3703320" cy="575157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11" name="Espace réservé d’image 9">
            <a:extLst>
              <a:ext uri="{FF2B5EF4-FFF2-40B4-BE49-F238E27FC236}">
                <a16:creationId xmlns:a16="http://schemas.microsoft.com/office/drawing/2014/main" id="{63AD391F-F462-4773-B9C7-B512F55F68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46720" y="640080"/>
            <a:ext cx="3703320" cy="575157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Exemple de Texte de Pied de page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20XX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888979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F9CC542F-D03C-4537-9B6E-7F653B651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30730"/>
            <a:ext cx="3475915" cy="1478341"/>
          </a:xfrm>
        </p:spPr>
        <p:txBody>
          <a:bodyPr rtlCol="0">
            <a:normAutofit/>
          </a:bodyPr>
          <a:lstStyle/>
          <a:p>
            <a:pPr rtl="0"/>
            <a:r>
              <a:rPr lang="fr-FR" noProof="0">
                <a:solidFill>
                  <a:schemeClr val="tx2"/>
                </a:solidFill>
              </a:rPr>
              <a:t>Modifiez le style du titre</a:t>
            </a:r>
          </a:p>
        </p:txBody>
      </p:sp>
      <p:sp>
        <p:nvSpPr>
          <p:cNvPr id="6" name="Espace réservé du contenu 2" descr="Tag=AccentColor&#10;Flavor=Light&#10;Target=Bullets">
            <a:extLst>
              <a:ext uri="{FF2B5EF4-FFF2-40B4-BE49-F238E27FC236}">
                <a16:creationId xmlns:a16="http://schemas.microsoft.com/office/drawing/2014/main" id="{C768CCB8-0718-4D4E-8EE1-1D2875500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3475915" cy="3678303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1" name="Espace réservé d’image 10">
            <a:extLst>
              <a:ext uri="{FF2B5EF4-FFF2-40B4-BE49-F238E27FC236}">
                <a16:creationId xmlns:a16="http://schemas.microsoft.com/office/drawing/2014/main" id="{5C3A8825-378F-41FE-A716-644287762A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630936"/>
            <a:ext cx="7504113" cy="352044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12" name="Espace réservé d’image 10">
            <a:extLst>
              <a:ext uri="{FF2B5EF4-FFF2-40B4-BE49-F238E27FC236}">
                <a16:creationId xmlns:a16="http://schemas.microsoft.com/office/drawing/2014/main" id="{2E6B2055-B099-48CF-84C8-2AF6D56186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42816" y="4234252"/>
            <a:ext cx="3703320" cy="213969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13" name="Espace réservé d’image 10">
            <a:extLst>
              <a:ext uri="{FF2B5EF4-FFF2-40B4-BE49-F238E27FC236}">
                <a16:creationId xmlns:a16="http://schemas.microsoft.com/office/drawing/2014/main" id="{EED74C29-FF8A-4470-8221-FD11E7FB7D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46720" y="4233672"/>
            <a:ext cx="3703320" cy="213969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Exemple de Texte de Pied de page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20XX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874943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ut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6E787D40-90B5-470E-95A2-784F1CB479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4322102"/>
            <a:ext cx="10993549" cy="1153609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DDD90A03-8871-46F6-B527-27A279CAF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5475712"/>
            <a:ext cx="10993546" cy="590321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fr-FR" noProof="0"/>
              <a:t>Modifiez le style des sous-titres du masque</a:t>
            </a:r>
          </a:p>
        </p:txBody>
      </p:sp>
      <p:sp>
        <p:nvSpPr>
          <p:cNvPr id="9" name="Espace réservé d’image 8">
            <a:extLst>
              <a:ext uri="{FF2B5EF4-FFF2-40B4-BE49-F238E27FC236}">
                <a16:creationId xmlns:a16="http://schemas.microsoft.com/office/drawing/2014/main" id="{18C0DC8A-3006-4A75-A9BA-FCA96D2C38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9580" y="603504"/>
            <a:ext cx="11292840" cy="355701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518504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1192" y="731520"/>
            <a:ext cx="11029616" cy="987552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81192" y="2340864"/>
            <a:ext cx="11029615" cy="3634486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Exemple de Texte de Pied de page</a:t>
            </a: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20XX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466887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19AD7E45-24A5-4020-858E-57CFA0955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9C213B6D-04F4-4E9D-AD86-E50884CB4C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fr-FR" noProof="0"/>
              <a:t>Modifiez le style des sous-titres du masque</a:t>
            </a:r>
          </a:p>
        </p:txBody>
      </p:sp>
      <p:sp>
        <p:nvSpPr>
          <p:cNvPr id="10" name="Espace réservé d’image 9">
            <a:extLst>
              <a:ext uri="{FF2B5EF4-FFF2-40B4-BE49-F238E27FC236}">
                <a16:creationId xmlns:a16="http://schemas.microsoft.com/office/drawing/2014/main" id="{52DB8B62-62C2-4723-85AF-F5D87B489A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3081528"/>
            <a:ext cx="5486400" cy="331012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11" name="Espace réservé d’image 9">
            <a:extLst>
              <a:ext uri="{FF2B5EF4-FFF2-40B4-BE49-F238E27FC236}">
                <a16:creationId xmlns:a16="http://schemas.microsoft.com/office/drawing/2014/main" id="{D1329640-D9D1-44D4-8E40-04E753A2B8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4496" y="3081528"/>
            <a:ext cx="5486400" cy="331012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Exemple de Texte de Pied de page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20XX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557857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15" name="Espace réservé SmartArt 14">
            <a:extLst>
              <a:ext uri="{FF2B5EF4-FFF2-40B4-BE49-F238E27FC236}">
                <a16:creationId xmlns:a16="http://schemas.microsoft.com/office/drawing/2014/main" id="{1A07AFA2-B97F-4965-B3E3-0399F8696B92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576263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 graphique SmartArt</a:t>
            </a:r>
          </a:p>
        </p:txBody>
      </p:sp>
      <p:sp>
        <p:nvSpPr>
          <p:cNvPr id="16" name="Espace réservé SmartArt 14">
            <a:extLst>
              <a:ext uri="{FF2B5EF4-FFF2-40B4-BE49-F238E27FC236}">
                <a16:creationId xmlns:a16="http://schemas.microsoft.com/office/drawing/2014/main" id="{FBD83F25-25EA-4FCB-9180-B7567885BE7A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3486759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 graphique SmartArt</a:t>
            </a:r>
          </a:p>
        </p:txBody>
      </p:sp>
      <p:sp>
        <p:nvSpPr>
          <p:cNvPr id="17" name="Espace réservé SmartArt 14">
            <a:extLst>
              <a:ext uri="{FF2B5EF4-FFF2-40B4-BE49-F238E27FC236}">
                <a16:creationId xmlns:a16="http://schemas.microsoft.com/office/drawing/2014/main" id="{C19AF1FD-578A-4AC1-8006-BF395C098188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6397255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 graphique SmartArt</a:t>
            </a:r>
          </a:p>
        </p:txBody>
      </p:sp>
      <p:sp>
        <p:nvSpPr>
          <p:cNvPr id="18" name="Espace réservé SmartArt 14">
            <a:extLst>
              <a:ext uri="{FF2B5EF4-FFF2-40B4-BE49-F238E27FC236}">
                <a16:creationId xmlns:a16="http://schemas.microsoft.com/office/drawing/2014/main" id="{A30FAB41-D651-4537-9674-A090F9541E38}"/>
              </a:ext>
            </a:extLst>
          </p:cNvPr>
          <p:cNvSpPr>
            <a:spLocks noGrp="1"/>
          </p:cNvSpPr>
          <p:nvPr>
            <p:ph type="dgm" sz="quarter" idx="16"/>
          </p:nvPr>
        </p:nvSpPr>
        <p:spPr>
          <a:xfrm>
            <a:off x="9307750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 graphique SmartArt</a:t>
            </a: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6FF70985-87A5-4813-BB21-CD79732947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6263" y="4943475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fr-FR" noProof="0"/>
              <a:t>Nom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8F30C930-1919-4A13-98BD-6CB6119CC1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894" y="5447348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fr-FR" noProof="0"/>
              <a:t>Titre</a:t>
            </a:r>
          </a:p>
        </p:txBody>
      </p:sp>
      <p:sp>
        <p:nvSpPr>
          <p:cNvPr id="23" name="Espace réservé du texte 19">
            <a:extLst>
              <a:ext uri="{FF2B5EF4-FFF2-40B4-BE49-F238E27FC236}">
                <a16:creationId xmlns:a16="http://schemas.microsoft.com/office/drawing/2014/main" id="{6E4126AC-7681-4156-8274-2A641489439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87128" y="4943475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fr-FR" noProof="0"/>
              <a:t>Nom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D03485ED-1755-41FA-942B-ED95B3913D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86759" y="5447348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fr-FR" noProof="0"/>
              <a:t>Titre</a:t>
            </a:r>
          </a:p>
        </p:txBody>
      </p:sp>
      <p:sp>
        <p:nvSpPr>
          <p:cNvPr id="25" name="Espace réservé du texte 19">
            <a:extLst>
              <a:ext uri="{FF2B5EF4-FFF2-40B4-BE49-F238E27FC236}">
                <a16:creationId xmlns:a16="http://schemas.microsoft.com/office/drawing/2014/main" id="{42AFEFC9-586E-4B97-AD51-F02AC6AC6A6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97624" y="4943475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fr-FR" noProof="0"/>
              <a:t>Nom</a:t>
            </a:r>
          </a:p>
        </p:txBody>
      </p:sp>
      <p:sp>
        <p:nvSpPr>
          <p:cNvPr id="26" name="Espace réservé du texte 21">
            <a:extLst>
              <a:ext uri="{FF2B5EF4-FFF2-40B4-BE49-F238E27FC236}">
                <a16:creationId xmlns:a16="http://schemas.microsoft.com/office/drawing/2014/main" id="{E94B1769-BE23-4EBA-A0DA-9A01476DAC5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97255" y="5447348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fr-FR" noProof="0"/>
              <a:t>Titre</a:t>
            </a:r>
          </a:p>
        </p:txBody>
      </p:sp>
      <p:sp>
        <p:nvSpPr>
          <p:cNvPr id="27" name="Espace réservé du texte 19">
            <a:extLst>
              <a:ext uri="{FF2B5EF4-FFF2-40B4-BE49-F238E27FC236}">
                <a16:creationId xmlns:a16="http://schemas.microsoft.com/office/drawing/2014/main" id="{9A7362AB-6137-4C5C-9219-392C3875AD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08119" y="4957131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fr-FR" noProof="0"/>
              <a:t>Nom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DA6F45F2-E17A-4027-AAA9-B9B703C26A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07750" y="5461004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fr-FR" noProof="0"/>
              <a:t>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Exemple de Texte de Pied de page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20XX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3926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581191" y="2250891"/>
            <a:ext cx="5194769" cy="557784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581194" y="2926052"/>
            <a:ext cx="5194766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416039" y="2250892"/>
            <a:ext cx="519477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fr-FR" noProof="0"/>
              <a:t>Modifiez les styles du texte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416037" y="2926052"/>
            <a:ext cx="5194771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Exemple de Texte de Pied de page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20XX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614280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ois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581191" y="2250891"/>
            <a:ext cx="3200400" cy="557784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581194" y="2926052"/>
            <a:ext cx="32004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412343" y="2250891"/>
            <a:ext cx="320040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fr-FR" noProof="0"/>
              <a:t>Modifiez les styles du texte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412341" y="2926051"/>
            <a:ext cx="32004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0" name="Espace réservé du texte 4">
            <a:extLst>
              <a:ext uri="{FF2B5EF4-FFF2-40B4-BE49-F238E27FC236}">
                <a16:creationId xmlns:a16="http://schemas.microsoft.com/office/drawing/2014/main" id="{4F00371C-297D-40EF-8A7B-A4A10A3E0F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3499" y="2250891"/>
            <a:ext cx="320040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fr-FR" noProof="0"/>
              <a:t>Modifiez les styles du texte</a:t>
            </a:r>
          </a:p>
        </p:txBody>
      </p:sp>
      <p:sp>
        <p:nvSpPr>
          <p:cNvPr id="11" name="Espace réservé du contenu 5">
            <a:extLst>
              <a:ext uri="{FF2B5EF4-FFF2-40B4-BE49-F238E27FC236}">
                <a16:creationId xmlns:a16="http://schemas.microsoft.com/office/drawing/2014/main" id="{54C654D6-9180-439B-AA80-A486173B740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243497" y="2926051"/>
            <a:ext cx="32004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Exemple de Texte de Pied de page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20XX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119735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DA78C165-B12A-4B46-AC7E-8E730F42CBBA}"/>
              </a:ext>
            </a:extLst>
          </p:cNvPr>
          <p:cNvCxnSpPr>
            <a:cxnSpLocks/>
          </p:cNvCxnSpPr>
          <p:nvPr userDrawn="1"/>
        </p:nvCxnSpPr>
        <p:spPr>
          <a:xfrm>
            <a:off x="4241830" y="495574"/>
            <a:ext cx="3703320" cy="0"/>
          </a:xfrm>
          <a:prstGeom prst="line">
            <a:avLst/>
          </a:prstGeom>
          <a:ln w="82550" cap="flat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15F2DE1-F272-49DD-84C1-C2FB82B723E3}"/>
              </a:ext>
            </a:extLst>
          </p:cNvPr>
          <p:cNvCxnSpPr>
            <a:cxnSpLocks/>
          </p:cNvCxnSpPr>
          <p:nvPr userDrawn="1"/>
        </p:nvCxnSpPr>
        <p:spPr>
          <a:xfrm>
            <a:off x="8042147" y="495574"/>
            <a:ext cx="3703320" cy="0"/>
          </a:xfrm>
          <a:prstGeom prst="line">
            <a:avLst/>
          </a:prstGeom>
          <a:ln w="82550" cap="flat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D20BB053-86D6-405E-A719-7B6EF23E7207}"/>
              </a:ext>
            </a:extLst>
          </p:cNvPr>
          <p:cNvCxnSpPr>
            <a:cxnSpLocks/>
          </p:cNvCxnSpPr>
          <p:nvPr userDrawn="1"/>
        </p:nvCxnSpPr>
        <p:spPr>
          <a:xfrm>
            <a:off x="437009" y="495574"/>
            <a:ext cx="3703320" cy="0"/>
          </a:xfrm>
          <a:prstGeom prst="line">
            <a:avLst/>
          </a:prstGeom>
          <a:ln w="82550" cap="flat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-FR" noProof="0"/>
              <a:t>20XX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-FR" noProof="0"/>
              <a:t>Exemple de Texte de Pied de page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17929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7" r:id="rId3"/>
    <p:sldLayoutId id="2147483780" r:id="rId4"/>
    <p:sldLayoutId id="2147483764" r:id="rId5"/>
    <p:sldLayoutId id="2147483783" r:id="rId6"/>
    <p:sldLayoutId id="2147483784" r:id="rId7"/>
    <p:sldLayoutId id="2147483767" r:id="rId8"/>
    <p:sldLayoutId id="2147483782" r:id="rId9"/>
    <p:sldLayoutId id="2147483778" r:id="rId10"/>
    <p:sldLayoutId id="2147483779" r:id="rId11"/>
    <p:sldLayoutId id="2147483765" r:id="rId12"/>
    <p:sldLayoutId id="2147483766" r:id="rId13"/>
    <p:sldLayoutId id="2147483769" r:id="rId14"/>
    <p:sldLayoutId id="2147483770" r:id="rId15"/>
    <p:sldLayoutId id="2147483771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359453A-78E9-42AE-AE23-C9D218CBC3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260" y="1409773"/>
            <a:ext cx="11460013" cy="2077613"/>
          </a:xfrm>
        </p:spPr>
        <p:txBody>
          <a:bodyPr rtlCol="0"/>
          <a:lstStyle/>
          <a:p>
            <a:pPr algn="ctr" rtl="0"/>
            <a:r>
              <a:rPr lang="fr-FR" sz="3200" b="1" dirty="0"/>
              <a:t>REUNION PUBLIQUE </a:t>
            </a:r>
            <a:br>
              <a:rPr lang="fr-FR" sz="3200" b="1" dirty="0"/>
            </a:br>
            <a:br>
              <a:rPr lang="fr-FR" sz="3200" b="1" dirty="0"/>
            </a:br>
            <a:r>
              <a:rPr lang="fr-FR" dirty="0"/>
              <a:t>Rue DE L’INDUSTRIE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639AF166-E191-409C-98AE-C2A47C576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08143" y="6281778"/>
            <a:ext cx="2190638" cy="468233"/>
          </a:xfrm>
        </p:spPr>
        <p:txBody>
          <a:bodyPr rtlCol="0"/>
          <a:lstStyle/>
          <a:p>
            <a:pPr algn="r" rtl="0"/>
            <a:r>
              <a:rPr lang="fr-FR" dirty="0"/>
              <a:t>26 mars 2024</a:t>
            </a:r>
          </a:p>
        </p:txBody>
      </p:sp>
      <p:pic>
        <p:nvPicPr>
          <p:cNvPr id="2" name="Picture 2" descr="Participation citoyenne | Ville de Seyssinet Pariset">
            <a:extLst>
              <a:ext uri="{FF2B5EF4-FFF2-40B4-BE49-F238E27FC236}">
                <a16:creationId xmlns:a16="http://schemas.microsoft.com/office/drawing/2014/main" id="{F2FAF096-A04C-65D5-0579-73A9C4BAB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79037" y="619028"/>
            <a:ext cx="1405983" cy="79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6F39895-2D5E-E409-9178-A4BE31488E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2117" y="3704683"/>
            <a:ext cx="6407765" cy="292237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036BCFD-01FE-4B82-A44C-F1A463F61E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468"/>
          <a:stretch/>
        </p:blipFill>
        <p:spPr>
          <a:xfrm>
            <a:off x="406980" y="619028"/>
            <a:ext cx="1405983" cy="137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59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2BCEE0-AF33-4B8B-9622-2A50B4FD6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5"/>
            <a:ext cx="3424138" cy="1500131"/>
          </a:xfrm>
        </p:spPr>
        <p:txBody>
          <a:bodyPr rtlCol="0" anchor="b">
            <a:normAutofit/>
          </a:bodyPr>
          <a:lstStyle/>
          <a:p>
            <a:pPr rtl="0"/>
            <a:r>
              <a:rPr lang="fr-FR" dirty="0"/>
              <a:t>Ordre du jour	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495D9B-1C30-46A7-AC78-0AD00F70B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414788"/>
            <a:ext cx="3424138" cy="3975776"/>
          </a:xfrm>
        </p:spPr>
        <p:txBody>
          <a:bodyPr rtlCol="0" anchor="ctr">
            <a:normAutofit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fr-FR" sz="2000" dirty="0"/>
              <a:t>Réaménagement et sécurisation du parvis de l’école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fr-FR" sz="2000" dirty="0"/>
              <a:t>Mise en sens unique	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fr-FR" sz="2000" dirty="0"/>
              <a:t>Création d’une piste cyclable bi-</a:t>
            </a:r>
            <a:r>
              <a:rPr lang="fr-FR" sz="2000" dirty="0" err="1"/>
              <a:t>directionelle</a:t>
            </a:r>
            <a:endParaRPr lang="fr-FR" sz="20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67D21F1-BD70-A23E-6FF9-7B217BE8E0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4242815" y="640080"/>
            <a:ext cx="3703320" cy="5751576"/>
          </a:xfrm>
          <a:prstGeom prst="rect">
            <a:avLst/>
          </a:prstGeom>
          <a:noFill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F5792FA-298F-8F6A-6CF1-C38D27E9FF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46720" y="640080"/>
            <a:ext cx="3703320" cy="5751576"/>
          </a:xfrm>
          <a:prstGeom prst="rect">
            <a:avLst/>
          </a:prstGeom>
          <a:noFill/>
        </p:spPr>
      </p:pic>
      <p:sp>
        <p:nvSpPr>
          <p:cNvPr id="17" name="Footer Placeholder 5">
            <a:extLst>
              <a:ext uri="{FF2B5EF4-FFF2-40B4-BE49-F238E27FC236}">
                <a16:creationId xmlns:a16="http://schemas.microsoft.com/office/drawing/2014/main" id="{F18F8177-B8A4-86B8-C57D-FC03293C2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23914"/>
            <a:ext cx="6917210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fr-FR" noProof="0"/>
              <a:t>Exemple de Texte de Pied de page</a:t>
            </a:r>
          </a:p>
        </p:txBody>
      </p:sp>
      <p:sp>
        <p:nvSpPr>
          <p:cNvPr id="19" name="Date Placeholder 6">
            <a:extLst>
              <a:ext uri="{FF2B5EF4-FFF2-40B4-BE49-F238E27FC236}">
                <a16:creationId xmlns:a16="http://schemas.microsoft.com/office/drawing/2014/main" id="{18BD2183-6B04-837E-28CA-4537C19FEE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fr-FR" noProof="0"/>
              <a:t>20XX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9A0B9DDD-5A75-438F-8748-02EC3B861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23914"/>
            <a:ext cx="1052510" cy="365125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3A98EE3D-8CD1-4C3F-BD1C-C98C9596463C}" type="slidenum">
              <a:rPr lang="fr-FR" smtClean="0"/>
              <a:pPr rtl="0">
                <a:spcAft>
                  <a:spcPts val="600"/>
                </a:spcAft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5164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3C271D-D3EB-4A78-9929-4B8E740B5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30730"/>
            <a:ext cx="6588234" cy="687523"/>
          </a:xfrm>
        </p:spPr>
        <p:txBody>
          <a:bodyPr rtlCol="0">
            <a:normAutofit fontScale="90000"/>
          </a:bodyPr>
          <a:lstStyle/>
          <a:p>
            <a:pPr rtl="0"/>
            <a:r>
              <a:rPr lang="fr-FR" dirty="0"/>
              <a:t>Réaménagement du parvis de l’école</a:t>
            </a:r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7E05EE0A-8EAF-4145-9C58-570DD8775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23914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39FEA0C-16D9-E718-5A34-DEAE9519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7"/>
            <a:ext cx="3475915" cy="1526332"/>
          </a:xfrm>
        </p:spPr>
        <p:txBody>
          <a:bodyPr/>
          <a:lstStyle/>
          <a:p>
            <a:r>
              <a:rPr lang="fr-FR" dirty="0"/>
              <a:t>Déplacement de la zone de dépose du bus</a:t>
            </a:r>
          </a:p>
          <a:p>
            <a:r>
              <a:rPr lang="fr-FR" dirty="0"/>
              <a:t>Agrandissement de l’espace piéton protégé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48C3C98-70EC-0F63-2F02-34AA22BB66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3709" y="1467975"/>
            <a:ext cx="6644842" cy="2877286"/>
          </a:xfrm>
          <a:prstGeom prst="rect">
            <a:avLst/>
          </a:prstGeom>
        </p:spPr>
      </p:pic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5DECEC0-AD23-B53C-73C2-6150278A0C43}"/>
              </a:ext>
            </a:extLst>
          </p:cNvPr>
          <p:cNvSpPr/>
          <p:nvPr/>
        </p:nvSpPr>
        <p:spPr>
          <a:xfrm>
            <a:off x="8850991" y="2756873"/>
            <a:ext cx="1243173" cy="949956"/>
          </a:xfrm>
          <a:custGeom>
            <a:avLst/>
            <a:gdLst>
              <a:gd name="connsiteX0" fmla="*/ 1007706 w 1894114"/>
              <a:gd name="connsiteY0" fmla="*/ 1558213 h 1558213"/>
              <a:gd name="connsiteX1" fmla="*/ 1894114 w 1894114"/>
              <a:gd name="connsiteY1" fmla="*/ 475862 h 1558213"/>
              <a:gd name="connsiteX2" fmla="*/ 457200 w 1894114"/>
              <a:gd name="connsiteY2" fmla="*/ 0 h 1558213"/>
              <a:gd name="connsiteX3" fmla="*/ 279918 w 1894114"/>
              <a:gd name="connsiteY3" fmla="*/ 18662 h 1558213"/>
              <a:gd name="connsiteX4" fmla="*/ 615820 w 1894114"/>
              <a:gd name="connsiteY4" fmla="*/ 289249 h 1558213"/>
              <a:gd name="connsiteX5" fmla="*/ 0 w 1894114"/>
              <a:gd name="connsiteY5" fmla="*/ 326572 h 1558213"/>
              <a:gd name="connsiteX6" fmla="*/ 1007706 w 1894114"/>
              <a:gd name="connsiteY6" fmla="*/ 1558213 h 155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114" h="1558213">
                <a:moveTo>
                  <a:pt x="1007706" y="1558213"/>
                </a:moveTo>
                <a:lnTo>
                  <a:pt x="1894114" y="475862"/>
                </a:lnTo>
                <a:lnTo>
                  <a:pt x="457200" y="0"/>
                </a:lnTo>
                <a:lnTo>
                  <a:pt x="279918" y="18662"/>
                </a:lnTo>
                <a:lnTo>
                  <a:pt x="615820" y="289249"/>
                </a:lnTo>
                <a:lnTo>
                  <a:pt x="0" y="326572"/>
                </a:lnTo>
                <a:lnTo>
                  <a:pt x="1007706" y="1558213"/>
                </a:lnTo>
                <a:close/>
              </a:path>
            </a:pathLst>
          </a:custGeom>
          <a:solidFill>
            <a:schemeClr val="accent2">
              <a:alpha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ciel nocturne&#10;&#10;Description générée automatiquement">
            <a:extLst>
              <a:ext uri="{FF2B5EF4-FFF2-40B4-BE49-F238E27FC236}">
                <a16:creationId xmlns:a16="http://schemas.microsoft.com/office/drawing/2014/main" id="{082DE6E2-EE9B-C55E-A9DD-A803D85A690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0269" y="2934399"/>
            <a:ext cx="506009" cy="470012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1DDD8828-1E2C-5276-6321-F40BB1AEB1F0}"/>
              </a:ext>
            </a:extLst>
          </p:cNvPr>
          <p:cNvGrpSpPr/>
          <p:nvPr/>
        </p:nvGrpSpPr>
        <p:grpSpPr>
          <a:xfrm>
            <a:off x="136296" y="4615727"/>
            <a:ext cx="5673815" cy="2020282"/>
            <a:chOff x="5004211" y="1179286"/>
            <a:chExt cx="7042495" cy="2893085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9D4102F-3D95-5A69-D925-32F31F143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4211" y="1179286"/>
              <a:ext cx="7042495" cy="2893085"/>
            </a:xfrm>
            <a:prstGeom prst="rect">
              <a:avLst/>
            </a:prstGeom>
          </p:spPr>
        </p:pic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2491D8F9-6D0C-DE88-141D-5D29233BDA88}"/>
                </a:ext>
              </a:extLst>
            </p:cNvPr>
            <p:cNvSpPr/>
            <p:nvPr/>
          </p:nvSpPr>
          <p:spPr>
            <a:xfrm>
              <a:off x="7035800" y="2051050"/>
              <a:ext cx="1746250" cy="355600"/>
            </a:xfrm>
            <a:custGeom>
              <a:avLst/>
              <a:gdLst>
                <a:gd name="connsiteX0" fmla="*/ 0 w 1746250"/>
                <a:gd name="connsiteY0" fmla="*/ 0 h 355600"/>
                <a:gd name="connsiteX1" fmla="*/ 641350 w 1746250"/>
                <a:gd name="connsiteY1" fmla="*/ 31750 h 355600"/>
                <a:gd name="connsiteX2" fmla="*/ 1746250 w 1746250"/>
                <a:gd name="connsiteY2" fmla="*/ 196850 h 355600"/>
                <a:gd name="connsiteX3" fmla="*/ 1733550 w 1746250"/>
                <a:gd name="connsiteY3" fmla="*/ 355600 h 355600"/>
                <a:gd name="connsiteX4" fmla="*/ 673100 w 1746250"/>
                <a:gd name="connsiteY4" fmla="*/ 342900 h 355600"/>
                <a:gd name="connsiteX5" fmla="*/ 323850 w 1746250"/>
                <a:gd name="connsiteY5" fmla="*/ 241300 h 355600"/>
                <a:gd name="connsiteX6" fmla="*/ 0 w 1746250"/>
                <a:gd name="connsiteY6" fmla="*/ 0 h 35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0" h="355600">
                  <a:moveTo>
                    <a:pt x="0" y="0"/>
                  </a:moveTo>
                  <a:lnTo>
                    <a:pt x="641350" y="31750"/>
                  </a:lnTo>
                  <a:lnTo>
                    <a:pt x="1746250" y="196850"/>
                  </a:lnTo>
                  <a:lnTo>
                    <a:pt x="1733550" y="355600"/>
                  </a:lnTo>
                  <a:lnTo>
                    <a:pt x="673100" y="342900"/>
                  </a:lnTo>
                  <a:lnTo>
                    <a:pt x="323850" y="241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C8CB117-FAFC-13CD-F292-9DD9F7169AC3}"/>
                </a:ext>
              </a:extLst>
            </p:cNvPr>
            <p:cNvSpPr/>
            <p:nvPr/>
          </p:nvSpPr>
          <p:spPr>
            <a:xfrm>
              <a:off x="9753600" y="2308860"/>
              <a:ext cx="944880" cy="17526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D0446692-4799-BC46-57B3-74C11A1392B2}"/>
              </a:ext>
            </a:extLst>
          </p:cNvPr>
          <p:cNvCxnSpPr>
            <a:cxnSpLocks/>
          </p:cNvCxnSpPr>
          <p:nvPr/>
        </p:nvCxnSpPr>
        <p:spPr>
          <a:xfrm>
            <a:off x="9116692" y="5450730"/>
            <a:ext cx="55432" cy="37866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4D96AC75-C769-4D86-E5C4-DFBA0B608311}"/>
              </a:ext>
            </a:extLst>
          </p:cNvPr>
          <p:cNvCxnSpPr>
            <a:cxnSpLocks/>
          </p:cNvCxnSpPr>
          <p:nvPr/>
        </p:nvCxnSpPr>
        <p:spPr>
          <a:xfrm>
            <a:off x="8796419" y="5450730"/>
            <a:ext cx="905386" cy="33910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 17">
            <a:extLst>
              <a:ext uri="{FF2B5EF4-FFF2-40B4-BE49-F238E27FC236}">
                <a16:creationId xmlns:a16="http://schemas.microsoft.com/office/drawing/2014/main" id="{5B413C4E-341D-8F38-B3D9-2F263BE68A8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1102" y="5623107"/>
            <a:ext cx="203250" cy="186506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134B79EB-CF57-9D30-9B78-B9C9D35E6A4E}"/>
              </a:ext>
            </a:extLst>
          </p:cNvPr>
          <p:cNvGrpSpPr/>
          <p:nvPr/>
        </p:nvGrpSpPr>
        <p:grpSpPr>
          <a:xfrm>
            <a:off x="6592845" y="4431449"/>
            <a:ext cx="4855234" cy="2426551"/>
            <a:chOff x="3410857" y="1019175"/>
            <a:chExt cx="8108043" cy="5400285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24CEDEC0-B40B-BCB1-39A5-C9F38BF5D6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10857" y="1019175"/>
              <a:ext cx="8108043" cy="5400285"/>
            </a:xfrm>
            <a:prstGeom prst="rect">
              <a:avLst/>
            </a:prstGeom>
          </p:spPr>
        </p:pic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28E4A4B9-96FB-3747-C550-85B60D62F794}"/>
                </a:ext>
              </a:extLst>
            </p:cNvPr>
            <p:cNvSpPr/>
            <p:nvPr/>
          </p:nvSpPr>
          <p:spPr>
            <a:xfrm>
              <a:off x="7501812" y="4096139"/>
              <a:ext cx="1371600" cy="625151"/>
            </a:xfrm>
            <a:custGeom>
              <a:avLst/>
              <a:gdLst>
                <a:gd name="connsiteX0" fmla="*/ 569168 w 1371600"/>
                <a:gd name="connsiteY0" fmla="*/ 625151 h 625151"/>
                <a:gd name="connsiteX1" fmla="*/ 569168 w 1371600"/>
                <a:gd name="connsiteY1" fmla="*/ 625151 h 625151"/>
                <a:gd name="connsiteX2" fmla="*/ 1371600 w 1371600"/>
                <a:gd name="connsiteY2" fmla="*/ 559837 h 625151"/>
                <a:gd name="connsiteX3" fmla="*/ 485192 w 1371600"/>
                <a:gd name="connsiteY3" fmla="*/ 0 h 625151"/>
                <a:gd name="connsiteX4" fmla="*/ 0 w 1371600"/>
                <a:gd name="connsiteY4" fmla="*/ 0 h 625151"/>
                <a:gd name="connsiteX5" fmla="*/ 569168 w 1371600"/>
                <a:gd name="connsiteY5" fmla="*/ 625151 h 625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1600" h="625151">
                  <a:moveTo>
                    <a:pt x="569168" y="625151"/>
                  </a:moveTo>
                  <a:lnTo>
                    <a:pt x="569168" y="625151"/>
                  </a:lnTo>
                  <a:lnTo>
                    <a:pt x="1371600" y="559837"/>
                  </a:lnTo>
                  <a:lnTo>
                    <a:pt x="485192" y="0"/>
                  </a:lnTo>
                  <a:lnTo>
                    <a:pt x="0" y="0"/>
                  </a:lnTo>
                  <a:lnTo>
                    <a:pt x="569168" y="625151"/>
                  </a:lnTo>
                  <a:close/>
                </a:path>
              </a:pathLst>
            </a:custGeom>
            <a:solidFill>
              <a:srgbClr val="2F7599"/>
            </a:solidFill>
            <a:ln>
              <a:solidFill>
                <a:srgbClr val="2F75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BDE8F955-E752-1EEF-3957-D3D69C506862}"/>
                </a:ext>
              </a:extLst>
            </p:cNvPr>
            <p:cNvCxnSpPr>
              <a:cxnSpLocks/>
              <a:stCxn id="21" idx="3"/>
              <a:endCxn id="21" idx="0"/>
            </p:cNvCxnSpPr>
            <p:nvPr/>
          </p:nvCxnSpPr>
          <p:spPr>
            <a:xfrm>
              <a:off x="7987004" y="4096139"/>
              <a:ext cx="83976" cy="625151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57D3E51E-23F6-E444-3DDA-638B93C9D90B}"/>
                </a:ext>
              </a:extLst>
            </p:cNvPr>
            <p:cNvCxnSpPr>
              <a:cxnSpLocks/>
              <a:stCxn id="21" idx="4"/>
              <a:endCxn id="21" idx="2"/>
            </p:cNvCxnSpPr>
            <p:nvPr/>
          </p:nvCxnSpPr>
          <p:spPr>
            <a:xfrm>
              <a:off x="7501812" y="4096139"/>
              <a:ext cx="1371600" cy="55983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2FC60D4D-FAA0-A2F8-60B1-A9783A168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14880" y="4380723"/>
              <a:ext cx="307910" cy="3079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23312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3C271D-D3EB-4A78-9929-4B8E740B5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30730"/>
            <a:ext cx="8297765" cy="687523"/>
          </a:xfrm>
        </p:spPr>
        <p:txBody>
          <a:bodyPr rtlCol="0">
            <a:normAutofit/>
          </a:bodyPr>
          <a:lstStyle/>
          <a:p>
            <a:pPr rtl="0"/>
            <a:r>
              <a:rPr lang="fr-FR" dirty="0"/>
              <a:t>Réaménagement du parvis de l’école</a:t>
            </a:r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7E05EE0A-8EAF-4145-9C58-570DD8775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23914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fr-FR" smtClean="0"/>
              <a:pPr rtl="0"/>
              <a:t>4</a:t>
            </a:fld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39FEA0C-16D9-E718-5A34-DEAE9519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739" y="1437334"/>
            <a:ext cx="7939956" cy="443434"/>
          </a:xfrm>
        </p:spPr>
        <p:txBody>
          <a:bodyPr/>
          <a:lstStyle/>
          <a:p>
            <a:r>
              <a:rPr lang="fr-FR" dirty="0"/>
              <a:t>Retours du sondage Parents - Enseignants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74A7DCE-6A1A-936D-3B7E-E6956E77E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342" y="2021999"/>
            <a:ext cx="5968898" cy="391614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2EF9B3B-A385-C5EA-4731-FC5560BD2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6184" y="2757702"/>
            <a:ext cx="4721193" cy="174431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250DB01-E17B-EF44-5D5C-EF875F5164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0306" y="2521112"/>
            <a:ext cx="1460906" cy="127644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44FCB07-9451-6839-D93B-B1519B6316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0306" y="4502021"/>
            <a:ext cx="1460906" cy="127644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E275326-0DCD-A704-B11A-15E9C8474E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9904" y="4534535"/>
            <a:ext cx="1460906" cy="1276448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7799ADC2-FC27-DE61-48DC-A087031A069E}"/>
              </a:ext>
            </a:extLst>
          </p:cNvPr>
          <p:cNvSpPr txBox="1"/>
          <p:nvPr/>
        </p:nvSpPr>
        <p:spPr>
          <a:xfrm>
            <a:off x="4068714" y="2255879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Parents</a:t>
            </a:r>
            <a:r>
              <a:rPr lang="fr-FR" dirty="0"/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EBDD1CD-B95B-F3FD-A267-512638668A01}"/>
              </a:ext>
            </a:extLst>
          </p:cNvPr>
          <p:cNvSpPr txBox="1"/>
          <p:nvPr/>
        </p:nvSpPr>
        <p:spPr>
          <a:xfrm>
            <a:off x="5478011" y="2336459"/>
            <a:ext cx="1051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Enseignants</a:t>
            </a:r>
            <a:endParaRPr lang="fr-FR" sz="16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919C0D0-56B0-89E5-9566-D3A60F52655E}"/>
              </a:ext>
            </a:extLst>
          </p:cNvPr>
          <p:cNvSpPr txBox="1"/>
          <p:nvPr/>
        </p:nvSpPr>
        <p:spPr>
          <a:xfrm>
            <a:off x="10442960" y="5770286"/>
            <a:ext cx="1051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Enseignants</a:t>
            </a:r>
            <a:endParaRPr lang="fr-FR" sz="1600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C56E97-8CAA-F54D-63FA-5B2B8A1DC313}"/>
              </a:ext>
            </a:extLst>
          </p:cNvPr>
          <p:cNvSpPr txBox="1"/>
          <p:nvPr/>
        </p:nvSpPr>
        <p:spPr>
          <a:xfrm>
            <a:off x="10511368" y="297467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Parents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0136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3C271D-D3EB-4A78-9929-4B8E740B5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30730"/>
            <a:ext cx="6588234" cy="687523"/>
          </a:xfrm>
        </p:spPr>
        <p:txBody>
          <a:bodyPr rtlCol="0">
            <a:normAutofit/>
          </a:bodyPr>
          <a:lstStyle/>
          <a:p>
            <a:pPr rtl="0"/>
            <a:r>
              <a:rPr lang="fr-FR" dirty="0"/>
              <a:t>Mise à Sens unique de la </a:t>
            </a:r>
            <a:r>
              <a:rPr lang="fr-FR" dirty="0" err="1"/>
              <a:t>RUe</a:t>
            </a:r>
            <a:endParaRPr lang="fr-FR" dirty="0"/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7E05EE0A-8EAF-4145-9C58-570DD8775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23914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fr-FR" smtClean="0"/>
              <a:pPr rtl="0"/>
              <a:t>5</a:t>
            </a:fld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39FEA0C-16D9-E718-5A34-DEAE9519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426" y="1403095"/>
            <a:ext cx="7582147" cy="1654027"/>
          </a:xfrm>
        </p:spPr>
        <p:txBody>
          <a:bodyPr>
            <a:normAutofit/>
          </a:bodyPr>
          <a:lstStyle/>
          <a:p>
            <a:r>
              <a:rPr lang="fr-FR" dirty="0"/>
              <a:t>Choix du sens de circulation Sud =&gt; Nord car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2 fois plus de circulation dans ce sens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Sens de trajet bus scolaire et collecte ordure ménagère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D0446692-4799-BC46-57B3-74C11A1392B2}"/>
              </a:ext>
            </a:extLst>
          </p:cNvPr>
          <p:cNvCxnSpPr>
            <a:cxnSpLocks/>
          </p:cNvCxnSpPr>
          <p:nvPr/>
        </p:nvCxnSpPr>
        <p:spPr>
          <a:xfrm>
            <a:off x="9116692" y="5450730"/>
            <a:ext cx="55432" cy="37866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4D96AC75-C769-4D86-E5C4-DFBA0B608311}"/>
              </a:ext>
            </a:extLst>
          </p:cNvPr>
          <p:cNvCxnSpPr>
            <a:cxnSpLocks/>
          </p:cNvCxnSpPr>
          <p:nvPr/>
        </p:nvCxnSpPr>
        <p:spPr>
          <a:xfrm>
            <a:off x="8796419" y="5450730"/>
            <a:ext cx="905386" cy="33910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Image 24">
            <a:extLst>
              <a:ext uri="{FF2B5EF4-FFF2-40B4-BE49-F238E27FC236}">
                <a16:creationId xmlns:a16="http://schemas.microsoft.com/office/drawing/2014/main" id="{988C5543-E8CD-BBE6-01D0-CB0B673869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8825" y="678766"/>
            <a:ext cx="3575300" cy="3151112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EA06021-E00F-BE48-7943-F22BFACEF0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0200" y="3216955"/>
            <a:ext cx="5924588" cy="3503328"/>
          </a:xfrm>
          <a:prstGeom prst="rect">
            <a:avLst/>
          </a:prstGeom>
        </p:spPr>
      </p:pic>
      <p:sp>
        <p:nvSpPr>
          <p:cNvPr id="30" name="Espace réservé du contenu 5">
            <a:extLst>
              <a:ext uri="{FF2B5EF4-FFF2-40B4-BE49-F238E27FC236}">
                <a16:creationId xmlns:a16="http://schemas.microsoft.com/office/drawing/2014/main" id="{6DFA8D86-9631-CB90-0F45-2CB77C24A75F}"/>
              </a:ext>
            </a:extLst>
          </p:cNvPr>
          <p:cNvSpPr txBox="1">
            <a:spLocks/>
          </p:cNvSpPr>
          <p:nvPr/>
        </p:nvSpPr>
        <p:spPr>
          <a:xfrm>
            <a:off x="8553921" y="4602944"/>
            <a:ext cx="3255550" cy="118688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Pas de report de circulation dans le sens Sud =&gt; Nord sur les voies parallèles</a:t>
            </a:r>
          </a:p>
        </p:txBody>
      </p:sp>
      <p:sp>
        <p:nvSpPr>
          <p:cNvPr id="31" name="Espace réservé du contenu 5">
            <a:extLst>
              <a:ext uri="{FF2B5EF4-FFF2-40B4-BE49-F238E27FC236}">
                <a16:creationId xmlns:a16="http://schemas.microsoft.com/office/drawing/2014/main" id="{2E75D7BB-FA4C-4F44-EC3E-2750CE3CBE3D}"/>
              </a:ext>
            </a:extLst>
          </p:cNvPr>
          <p:cNvSpPr txBox="1">
            <a:spLocks/>
          </p:cNvSpPr>
          <p:nvPr/>
        </p:nvSpPr>
        <p:spPr>
          <a:xfrm>
            <a:off x="315179" y="4602944"/>
            <a:ext cx="6164166" cy="11868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Au bilan </a:t>
            </a:r>
          </a:p>
          <a:p>
            <a:r>
              <a:rPr lang="fr-FR" dirty="0"/>
              <a:t>Sur 1 Semaine :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627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3C271D-D3EB-4A78-9929-4B8E740B5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30730"/>
            <a:ext cx="8297765" cy="687523"/>
          </a:xfrm>
        </p:spPr>
        <p:txBody>
          <a:bodyPr rtlCol="0">
            <a:normAutofit/>
          </a:bodyPr>
          <a:lstStyle/>
          <a:p>
            <a:pPr rtl="0"/>
            <a:r>
              <a:rPr lang="fr-FR" dirty="0"/>
              <a:t>Mise a sens unique de la rue</a:t>
            </a:r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7E05EE0A-8EAF-4145-9C58-570DD8775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23914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fr-FR" smtClean="0"/>
              <a:pPr rtl="0"/>
              <a:t>6</a:t>
            </a:fld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39FEA0C-16D9-E718-5A34-DEAE9519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418253"/>
            <a:ext cx="7939956" cy="443434"/>
          </a:xfrm>
        </p:spPr>
        <p:txBody>
          <a:bodyPr/>
          <a:lstStyle/>
          <a:p>
            <a:r>
              <a:rPr lang="fr-FR" dirty="0"/>
              <a:t>Retours du sondage Parents - Enseignants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CE8BDEB-4B1D-1B45-B56F-27F29693A2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555" y="2073349"/>
            <a:ext cx="5906006" cy="405392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F5B2EF4-405C-F56F-DB57-1A4F8CE70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4581" y="2926820"/>
            <a:ext cx="4667445" cy="174147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D303E88-9FBE-5A69-70EE-41F63FA335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8217" y="2661071"/>
            <a:ext cx="1460906" cy="127644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12287D8-3604-2487-D3E7-98B0C6FD31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4707" y="4769560"/>
            <a:ext cx="1460906" cy="127644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D1910C25-91A3-021F-7106-5FD65C46357A}"/>
              </a:ext>
            </a:extLst>
          </p:cNvPr>
          <p:cNvSpPr txBox="1"/>
          <p:nvPr/>
        </p:nvSpPr>
        <p:spPr>
          <a:xfrm>
            <a:off x="4376625" y="237057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Parents</a:t>
            </a:r>
            <a:r>
              <a:rPr lang="fr-FR" dirty="0"/>
              <a:t>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207053A-AEA4-85E3-C768-659B8309F656}"/>
              </a:ext>
            </a:extLst>
          </p:cNvPr>
          <p:cNvSpPr txBox="1"/>
          <p:nvPr/>
        </p:nvSpPr>
        <p:spPr>
          <a:xfrm>
            <a:off x="5785922" y="2451154"/>
            <a:ext cx="1051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Enseignants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272746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3C271D-D3EB-4A78-9929-4B8E740B5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30730"/>
            <a:ext cx="7193596" cy="687523"/>
          </a:xfrm>
        </p:spPr>
        <p:txBody>
          <a:bodyPr rtlCol="0">
            <a:normAutofit/>
          </a:bodyPr>
          <a:lstStyle/>
          <a:p>
            <a:pPr rtl="0"/>
            <a:r>
              <a:rPr lang="fr-FR" dirty="0"/>
              <a:t>Création d’une piste cyclable bi-di</a:t>
            </a:r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7E05EE0A-8EAF-4145-9C58-570DD8775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23914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fr-FR" smtClean="0"/>
              <a:pPr rtl="0"/>
              <a:t>7</a:t>
            </a:fld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39FEA0C-16D9-E718-5A34-DEAE9519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426" y="1403095"/>
            <a:ext cx="7582147" cy="1654027"/>
          </a:xfrm>
        </p:spPr>
        <p:txBody>
          <a:bodyPr>
            <a:normAutofit/>
          </a:bodyPr>
          <a:lstStyle/>
          <a:p>
            <a:r>
              <a:rPr lang="fr-FR" dirty="0"/>
              <a:t>Piste cyclable :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fr-FR" dirty="0"/>
              <a:t>Permettant de circuler dans les deux sens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fr-FR" dirty="0"/>
              <a:t>Coté droit de route pour faciliter l’accès à l’école et pénaliser le moins le stationnement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D0446692-4799-BC46-57B3-74C11A1392B2}"/>
              </a:ext>
            </a:extLst>
          </p:cNvPr>
          <p:cNvCxnSpPr>
            <a:cxnSpLocks/>
          </p:cNvCxnSpPr>
          <p:nvPr/>
        </p:nvCxnSpPr>
        <p:spPr>
          <a:xfrm>
            <a:off x="9116692" y="5450730"/>
            <a:ext cx="55432" cy="37866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4D96AC75-C769-4D86-E5C4-DFBA0B608311}"/>
              </a:ext>
            </a:extLst>
          </p:cNvPr>
          <p:cNvCxnSpPr>
            <a:cxnSpLocks/>
          </p:cNvCxnSpPr>
          <p:nvPr/>
        </p:nvCxnSpPr>
        <p:spPr>
          <a:xfrm>
            <a:off x="8796419" y="5450730"/>
            <a:ext cx="905386" cy="33910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50AA14D2-64A2-FEAD-7B00-B9515E6AD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788" y="878955"/>
            <a:ext cx="3726518" cy="26977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DBB3E2A-2377-E8DE-0DD3-B8C0E9ABF4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3635" y="3576680"/>
            <a:ext cx="4333875" cy="20193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521CEAE-3929-2752-892F-40879E7EB0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43" y="2970527"/>
            <a:ext cx="4267200" cy="203835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91BFA90-38C1-79E1-B418-6146DB7D51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018" y="5029200"/>
            <a:ext cx="4210050" cy="1828800"/>
          </a:xfrm>
          <a:prstGeom prst="rect">
            <a:avLst/>
          </a:prstGeom>
        </p:spPr>
      </p:pic>
      <p:sp>
        <p:nvSpPr>
          <p:cNvPr id="13" name="Espace réservé du contenu 5">
            <a:extLst>
              <a:ext uri="{FF2B5EF4-FFF2-40B4-BE49-F238E27FC236}">
                <a16:creationId xmlns:a16="http://schemas.microsoft.com/office/drawing/2014/main" id="{65DF6AF6-100F-EC94-1181-F763C2D177AE}"/>
              </a:ext>
            </a:extLst>
          </p:cNvPr>
          <p:cNvSpPr txBox="1">
            <a:spLocks/>
          </p:cNvSpPr>
          <p:nvPr/>
        </p:nvSpPr>
        <p:spPr>
          <a:xfrm>
            <a:off x="7903955" y="5640061"/>
            <a:ext cx="4008858" cy="118688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Globalement une piste empruntée avec encore des circulations en dehors</a:t>
            </a:r>
          </a:p>
        </p:txBody>
      </p:sp>
    </p:spTree>
    <p:extLst>
      <p:ext uri="{BB962C8B-B14F-4D97-AF65-F5344CB8AC3E}">
        <p14:creationId xmlns:p14="http://schemas.microsoft.com/office/powerpoint/2010/main" val="1628507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3C271D-D3EB-4A78-9929-4B8E740B5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30730"/>
            <a:ext cx="8297765" cy="687523"/>
          </a:xfrm>
        </p:spPr>
        <p:txBody>
          <a:bodyPr rtlCol="0">
            <a:normAutofit/>
          </a:bodyPr>
          <a:lstStyle/>
          <a:p>
            <a:pPr rtl="0"/>
            <a:r>
              <a:rPr lang="fr-FR" dirty="0"/>
              <a:t>Création d’une piste cyclable bi-di</a:t>
            </a:r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7E05EE0A-8EAF-4145-9C58-570DD8775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23914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fr-FR" smtClean="0"/>
              <a:pPr rtl="0"/>
              <a:t>8</a:t>
            </a:fld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39FEA0C-16D9-E718-5A34-DEAE9519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418253"/>
            <a:ext cx="7939956" cy="443434"/>
          </a:xfrm>
        </p:spPr>
        <p:txBody>
          <a:bodyPr/>
          <a:lstStyle/>
          <a:p>
            <a:r>
              <a:rPr lang="fr-FR" dirty="0"/>
              <a:t>Retours du sondage Parents - Enseignants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6BE890-B2A4-7057-DB46-13E9DFACF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24" y="1958050"/>
            <a:ext cx="5438025" cy="446586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3AD1151-7D15-C7E7-0DBA-96E2B3AE00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0580" y="2363688"/>
            <a:ext cx="5438026" cy="182729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B77320F-1FF3-8F26-9ED4-97DFF1CBC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1396" y="4944670"/>
            <a:ext cx="1669207" cy="157560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F107D7D-A302-5479-1507-C616714D11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9884" y="4167655"/>
            <a:ext cx="1604282" cy="137509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3923147-8FE4-EF2D-1825-5C66FD71F88C}"/>
              </a:ext>
            </a:extLst>
          </p:cNvPr>
          <p:cNvSpPr txBox="1"/>
          <p:nvPr/>
        </p:nvSpPr>
        <p:spPr>
          <a:xfrm>
            <a:off x="4170613" y="4848307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Parents</a:t>
            </a:r>
            <a:r>
              <a:rPr lang="fr-FR" dirty="0"/>
              <a:t>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8A3B7F1-D94F-4838-B674-A84D083EA289}"/>
              </a:ext>
            </a:extLst>
          </p:cNvPr>
          <p:cNvSpPr txBox="1"/>
          <p:nvPr/>
        </p:nvSpPr>
        <p:spPr>
          <a:xfrm>
            <a:off x="5579910" y="4928887"/>
            <a:ext cx="1051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Enseignants</a:t>
            </a:r>
            <a:endParaRPr lang="fr-FR" sz="16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D967F27-092E-D31D-CEF3-F2B51254A2CB}"/>
              </a:ext>
            </a:extLst>
          </p:cNvPr>
          <p:cNvSpPr txBox="1"/>
          <p:nvPr/>
        </p:nvSpPr>
        <p:spPr>
          <a:xfrm>
            <a:off x="10083332" y="5449911"/>
            <a:ext cx="1051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Enseignants</a:t>
            </a:r>
            <a:endParaRPr lang="fr-FR" sz="16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13FA098-6D95-DEB2-37EB-CFB218545D8C}"/>
              </a:ext>
            </a:extLst>
          </p:cNvPr>
          <p:cNvSpPr txBox="1"/>
          <p:nvPr/>
        </p:nvSpPr>
        <p:spPr>
          <a:xfrm>
            <a:off x="10101100" y="255630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Parents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9525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40FB38-0113-4F80-BBD4-A9C97FF40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725" y="1239051"/>
            <a:ext cx="3568661" cy="1188720"/>
          </a:xfrm>
        </p:spPr>
        <p:txBody>
          <a:bodyPr rtlCol="0"/>
          <a:lstStyle/>
          <a:p>
            <a:pPr algn="ctr" rtl="0"/>
            <a:r>
              <a:rPr lang="fr-FR" dirty="0"/>
              <a:t>Merci a tous !</a:t>
            </a:r>
          </a:p>
        </p:txBody>
      </p:sp>
      <p:pic>
        <p:nvPicPr>
          <p:cNvPr id="13" name="Picture 2" descr="Participation citoyenne | Ville de Seyssinet Pariset">
            <a:extLst>
              <a:ext uri="{FF2B5EF4-FFF2-40B4-BE49-F238E27FC236}">
                <a16:creationId xmlns:a16="http://schemas.microsoft.com/office/drawing/2014/main" id="{F1DB65A4-89B8-AB4D-960A-4ACEB3F12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0708" y="5437126"/>
            <a:ext cx="1773123" cy="99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0E9EB45-EB19-EFEA-DDF6-1BA1C8EE0D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9613" y="411060"/>
            <a:ext cx="5792481" cy="64134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FEB78CB-DD16-4249-83A4-3CE872A761C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468"/>
          <a:stretch/>
        </p:blipFill>
        <p:spPr>
          <a:xfrm>
            <a:off x="1242912" y="2936256"/>
            <a:ext cx="2037184" cy="199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19712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Custom 10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ED8428"/>
      </a:accent1>
      <a:accent2>
        <a:srgbClr val="E6C46D"/>
      </a:accent2>
      <a:accent3>
        <a:srgbClr val="465359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2848450_TF45205285_Win32" id="{07460C26-B775-4AAC-9AF9-DBAA5388D934}" vid="{EE0219E7-8B0B-4F11-A7E3-5A7D7CC7FB3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470C9DA-ADC8-49D9-B223-6D54C6FB7B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4608ECE-840A-4514-AD05-0950FC5D30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7333985-6DEC-4BB6-B360-FFFEFA02249A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Design « Dividende »</Template>
  <TotalTime>243</TotalTime>
  <Words>217</Words>
  <Application>Microsoft Office PowerPoint</Application>
  <PresentationFormat>Grand écran</PresentationFormat>
  <Paragraphs>58</Paragraphs>
  <Slides>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Gill Sans MT</vt:lpstr>
      <vt:lpstr>Wingdings 2</vt:lpstr>
      <vt:lpstr>DividendVTI</vt:lpstr>
      <vt:lpstr>REUNION PUBLIQUE   Rue DE L’INDUSTRIE</vt:lpstr>
      <vt:lpstr>Ordre du jour </vt:lpstr>
      <vt:lpstr>Réaménagement du parvis de l’école</vt:lpstr>
      <vt:lpstr>Réaménagement du parvis de l’école</vt:lpstr>
      <vt:lpstr>Mise à Sens unique de la RUe</vt:lpstr>
      <vt:lpstr>Mise a sens unique de la rue</vt:lpstr>
      <vt:lpstr>Création d’une piste cyclable bi-di</vt:lpstr>
      <vt:lpstr>Création d’une piste cyclable bi-di</vt:lpstr>
      <vt:lpstr>Merci a tous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REUNION PUBLIQUE   AMENAGEMENTS DE  VOIRIE – Rue de Cartale</dc:title>
  <dc:creator>Pierrick CUIGNON</dc:creator>
  <cp:lastModifiedBy>Pierrick CUIGNON</cp:lastModifiedBy>
  <cp:revision>55</cp:revision>
  <dcterms:created xsi:type="dcterms:W3CDTF">2023-11-02T13:47:32Z</dcterms:created>
  <dcterms:modified xsi:type="dcterms:W3CDTF">2024-03-25T14:38:29Z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